
<file path=[Content_Types].xml><?xml version="1.0" encoding="utf-8"?>
<Types xmlns="http://schemas.openxmlformats.org/package/2006/content-types">
  <Default Extension="img" ContentType="image/jpeg"/>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5"/>
  </p:notesMasterIdLst>
  <p:handoutMasterIdLst>
    <p:handoutMasterId r:id="rId26"/>
  </p:handoutMasterIdLst>
  <p:sldIdLst>
    <p:sldId id="360" r:id="rId5"/>
    <p:sldId id="265" r:id="rId6"/>
    <p:sldId id="261" r:id="rId7"/>
    <p:sldId id="326" r:id="rId8"/>
    <p:sldId id="361" r:id="rId9"/>
    <p:sldId id="368" r:id="rId10"/>
    <p:sldId id="365" r:id="rId11"/>
    <p:sldId id="369" r:id="rId12"/>
    <p:sldId id="371" r:id="rId13"/>
    <p:sldId id="374" r:id="rId14"/>
    <p:sldId id="373" r:id="rId15"/>
    <p:sldId id="366" r:id="rId16"/>
    <p:sldId id="367" r:id="rId17"/>
    <p:sldId id="276" r:id="rId18"/>
    <p:sldId id="356" r:id="rId19"/>
    <p:sldId id="357" r:id="rId20"/>
    <p:sldId id="353" r:id="rId21"/>
    <p:sldId id="348" r:id="rId22"/>
    <p:sldId id="351" r:id="rId23"/>
    <p:sldId id="32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A10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3725" autoAdjust="0"/>
  </p:normalViewPr>
  <p:slideViewPr>
    <p:cSldViewPr snapToGrid="0" showGuides="1">
      <p:cViewPr varScale="1">
        <p:scale>
          <a:sx n="124" d="100"/>
          <a:sy n="124" d="100"/>
        </p:scale>
        <p:origin x="120" y="10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9E-4CA1-9B68-DA84DCB05C4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9E-4CA1-9B68-DA84DCB05C4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9E-4CA1-9B68-DA84DCB05C40}"/>
            </c:ext>
          </c:extLst>
        </c:ser>
        <c:dLbls>
          <c:showLegendKey val="0"/>
          <c:showVal val="0"/>
          <c:showCatName val="0"/>
          <c:showSerName val="0"/>
          <c:showPercent val="0"/>
          <c:showBubbleSize val="0"/>
        </c:dLbls>
        <c:gapWidth val="219"/>
        <c:overlap val="-27"/>
        <c:axId val="739850927"/>
        <c:axId val="739851343"/>
      </c:barChart>
      <c:catAx>
        <c:axId val="73985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39851343"/>
        <c:crosses val="autoZero"/>
        <c:auto val="1"/>
        <c:lblAlgn val="ctr"/>
        <c:lblOffset val="100"/>
        <c:noMultiLvlLbl val="0"/>
      </c:catAx>
      <c:valAx>
        <c:axId val="7398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39850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4/28/2021</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dirty="0"/>
          </a:p>
        </p:txBody>
      </p:sp>
    </p:spTree>
    <p:extLst>
      <p:ext uri="{BB962C8B-B14F-4D97-AF65-F5344CB8AC3E}">
        <p14:creationId xmlns:p14="http://schemas.microsoft.com/office/powerpoint/2010/main" val="25138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12</a:t>
            </a:fld>
            <a:endParaRPr lang="en-US" dirty="0"/>
          </a:p>
        </p:txBody>
      </p:sp>
    </p:spTree>
    <p:extLst>
      <p:ext uri="{BB962C8B-B14F-4D97-AF65-F5344CB8AC3E}">
        <p14:creationId xmlns:p14="http://schemas.microsoft.com/office/powerpoint/2010/main" val="1509729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dirty="0"/>
          </a:p>
        </p:txBody>
      </p:sp>
    </p:spTree>
    <p:extLst>
      <p:ext uri="{BB962C8B-B14F-4D97-AF65-F5344CB8AC3E}">
        <p14:creationId xmlns:p14="http://schemas.microsoft.com/office/powerpoint/2010/main" val="398792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14</a:t>
            </a:fld>
            <a:endParaRPr lang="en-US" dirty="0"/>
          </a:p>
        </p:txBody>
      </p:sp>
    </p:spTree>
    <p:extLst>
      <p:ext uri="{BB962C8B-B14F-4D97-AF65-F5344CB8AC3E}">
        <p14:creationId xmlns:p14="http://schemas.microsoft.com/office/powerpoint/2010/main" val="403628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20</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altLang="zh-CN"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ltLang="zh-CN"/>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ltLang="zh-CN"/>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altLang="zh-CN"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ltLang="zh-CN"/>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ltLang="zh-CN"/>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ltLang="zh-CN"/>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ltLang="zh-CN"/>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ltLang="zh-CN"/>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ltLang="zh-CN"/>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ltLang="zh-CN"/>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ltLang="zh-CN"/>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altLang="zh-CN"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altLang="zh-CN"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ltLang="zh-CN"/>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ltLang="zh-CN"/>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ltLang="zh-CN"/>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ltLang="zh-CN"/>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ltLang="zh-CN"/>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ltLang="zh-CN"/>
              <a:t>Click icon to add picture</a:t>
            </a:r>
            <a:endParaRPr lang="en-US"/>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ltLang="zh-CN"/>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saaa.org/kc/cropbiotechupdate/article/default.asp?ID=1773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zh/%E6%A9%A1%E6%A0%91%E5%8F%B6%E5%AD%90-%E7%A7%8B%E5%AD%A3-%E7%A7%8B%E5%A4%A9%E7%9A%84%E8%90%BD%E5%8F%B6-%E5%8F%B6%E5%AD%90-10-%E6%9C%88-%E4%B8%B0%E5%AF%8C%E5%A4%9A%E5%BD%A9-%E9%87%91%E8%89%B2%E7%9A%84%E7%A7%8B%E5%A4%A9-1765855/" TargetMode="External"/><Relationship Id="rId2" Type="http://schemas.openxmlformats.org/officeDocument/2006/relationships/image" Target="../media/image15.jpg"/><Relationship Id="rId1" Type="http://schemas.openxmlformats.org/officeDocument/2006/relationships/slideLayout" Target="../slideLayouts/slideLayout11.xml"/><Relationship Id="rId5" Type="http://schemas.openxmlformats.org/officeDocument/2006/relationships/hyperlink" Target="https://creativecommons.org/licenses/by-nc-nd/3.0/" TargetMode="External"/><Relationship Id="rId4" Type="http://schemas.openxmlformats.org/officeDocument/2006/relationships/hyperlink" Target="https://www.openfootage.net/timelapse-growing-grass-close-u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zh-cn/photo/2131784/" TargetMode="External"/><Relationship Id="rId7" Type="http://schemas.openxmlformats.org/officeDocument/2006/relationships/hyperlink" Target="https://www.hippopx.com/zh/autumn-trees-color-leaves-colorful-landscape-golden-autumn-183592" TargetMode="External"/><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hyperlink" Target="https://pxhere.com/zh/photo/556437" TargetMode="Externa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ommons.wikimedia.org/wiki/File:Ornamental_Cassava_(Manihot_esculenta).jpg" TargetMode="External"/><Relationship Id="rId5" Type="http://schemas.openxmlformats.org/officeDocument/2006/relationships/image" Target="../media/image3.jpg"/><Relationship Id="rId4" Type="http://schemas.openxmlformats.org/officeDocument/2006/relationships/hyperlink" Target="https://www.flickr.com/photos/silkebaron/254564044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flickr.com/photos/dmahendra/374513815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fif"/><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iita-media-library/9349766409" TargetMode="External"/><Relationship Id="rId7"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hyperlink" Target="https://www.cabi.org/isc/datasheet/17107" TargetMode="External"/><Relationship Id="rId4" Type="http://schemas.openxmlformats.org/officeDocument/2006/relationships/image" Target="../media/image9.im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74066526@N04/6687159605" TargetMode="External"/><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hippopx.com/zh/green-leaf-green-leaves-garden-foliage-fresh-nature-218794" TargetMode="External"/><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openfootage.net/timelapse-growing-grass-close-up/" TargetMode="External"/><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7650" b="7650"/>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altLang="zh-CN" sz="2400" b="0" i="0" dirty="0">
                <a:effectLst/>
                <a:latin typeface="Arial" panose="020B0604020202020204" pitchFamily="34" charset="0"/>
              </a:rPr>
              <a:t>Identify Type of Disease from Image of Cassava Leaves with Deep Learning Methods</a:t>
            </a:r>
            <a:endParaRPr lang="en-US" sz="2400" dirty="0"/>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normAutofit fontScale="62500" lnSpcReduction="20000"/>
          </a:bodyPr>
          <a:lstStyle/>
          <a:p>
            <a:r>
              <a:rPr lang="en-US" dirty="0"/>
              <a:t>Hanlin Tang, </a:t>
            </a:r>
            <a:r>
              <a:rPr lang="en-US" dirty="0" err="1"/>
              <a:t>Yuechuan</a:t>
            </a:r>
            <a:r>
              <a:rPr lang="en-US" dirty="0"/>
              <a:t> Chen, Hua Tong</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A7B545EC-69FF-45B1-B649-73FBF199BDCA}"/>
              </a:ext>
            </a:extLst>
          </p:cNvPr>
          <p:cNvSpPr txBox="1"/>
          <p:nvPr/>
        </p:nvSpPr>
        <p:spPr>
          <a:xfrm>
            <a:off x="1524" y="6858000"/>
            <a:ext cx="12188952" cy="230832"/>
          </a:xfrm>
          <a:prstGeom prst="rect">
            <a:avLst/>
          </a:prstGeom>
          <a:noFill/>
        </p:spPr>
        <p:txBody>
          <a:bodyPr wrap="square" rtlCol="0">
            <a:spAutoFit/>
          </a:bodyPr>
          <a:lstStyle/>
          <a:p>
            <a:r>
              <a:rPr lang="zh-CN" altLang="en-US" sz="900">
                <a:hlinkClick r:id="rId3" tooltip="http://www.isaaa.org/kc/cropbiotechupdate/article/default.asp?ID=17732"/>
              </a:rPr>
              <a:t>This Photo</a:t>
            </a:r>
            <a:r>
              <a:rPr lang="zh-CN" altLang="en-US" sz="900"/>
              <a:t> by Unknown Author is licensed under </a:t>
            </a:r>
            <a:r>
              <a:rPr lang="zh-CN" altLang="en-US" sz="900">
                <a:hlinkClick r:id="rId4" tooltip="https://creativecommons.org/licenses/by-nc-nd/3.0/"/>
              </a:rPr>
              <a:t>CC BY-NC-ND</a:t>
            </a:r>
            <a:endParaRPr lang="zh-CN" altLang="en-US" sz="90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rotWithShape="1">
          <a:blip r:embed="rId2">
            <a:extLst>
              <a:ext uri="{837473B0-CC2E-450A-ABE3-18F120FF3D39}">
                <a1611:picAttrSrcUrl xmlns:a1611="http://schemas.microsoft.com/office/drawing/2016/11/main" r:id="rId3"/>
              </a:ext>
            </a:extLst>
          </a:blip>
          <a:srcRect r="-1" b="24980"/>
          <a:stretch/>
        </p:blipFill>
        <p:spPr>
          <a:xfrm>
            <a:off x="1524" y="10"/>
            <a:ext cx="12188952" cy="6857990"/>
          </a:xfrm>
          <a:prstGeom prst="rect">
            <a:avLst/>
          </a:prstGeom>
        </p:spPr>
      </p:pic>
      <p:sp>
        <p:nvSpPr>
          <p:cNvPr id="43" name="Freeform: Shape 4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框 5">
            <a:extLst>
              <a:ext uri="{FF2B5EF4-FFF2-40B4-BE49-F238E27FC236}">
                <a16:creationId xmlns:a16="http://schemas.microsoft.com/office/drawing/2014/main" id="{495B6FA7-4000-4767-9857-F2268B0AC207}"/>
              </a:ext>
            </a:extLst>
          </p:cNvPr>
          <p:cNvSpPr txBox="1"/>
          <p:nvPr/>
        </p:nvSpPr>
        <p:spPr>
          <a:xfrm>
            <a:off x="3998513" y="-73245"/>
            <a:ext cx="7340048" cy="1651054"/>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marL="0" marR="0" lvl="0" indent="0" fontAlgn="auto">
              <a:lnSpc>
                <a:spcPct val="130000"/>
              </a:lnSpc>
              <a:spcBef>
                <a:spcPct val="0"/>
              </a:spcBef>
              <a:spcAft>
                <a:spcPts val="600"/>
              </a:spcAft>
              <a:buClrTx/>
              <a:buSzTx/>
              <a:tabLst/>
              <a:defRPr/>
            </a:pPr>
            <a:r>
              <a:rPr kumimoji="0" lang="en-US" altLang="zh-CN" i="0" u="none" strike="noStrike" cap="none" normalizeH="0" noProof="0" dirty="0">
                <a:ln>
                  <a:noFill/>
                </a:ln>
                <a:effectLst/>
                <a:uLnTx/>
                <a:uFillTx/>
              </a:rPr>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2245932" y="2775004"/>
            <a:ext cx="7340048" cy="3189233"/>
          </a:xfrm>
          <a:prstGeom prst="rect">
            <a:avLst/>
          </a:prstGeom>
        </p:spPr>
        <p:txBody>
          <a:bodyPr vert="horz" lIns="109728" tIns="109728" rIns="109728" bIns="91440" rtlCol="0">
            <a:normAutofit/>
          </a:bodyPr>
          <a:lstStyle/>
          <a:p>
            <a:pPr>
              <a:lnSpc>
                <a:spcPct val="130000"/>
              </a:lnSpc>
              <a:spcBef>
                <a:spcPts val="930"/>
              </a:spcBef>
              <a:buFont typeface="Corbel" panose="020B0503020204020204" pitchFamily="34" charset="0"/>
            </a:pPr>
            <a:r>
              <a:rPr lang="en-US" altLang="zh-CN" sz="1500" spc="150">
                <a:solidFill>
                  <a:schemeClr val="tx1">
                    <a:lumMod val="75000"/>
                    <a:lumOff val="25000"/>
                  </a:schemeClr>
                </a:solidFill>
              </a:rPr>
              <a:t>Adam, Adaptive Moment Estimationan</a:t>
            </a:r>
            <a:r>
              <a:rPr lang="zh-CN" altLang="en-US" sz="1500" spc="150">
                <a:solidFill>
                  <a:schemeClr val="tx1">
                    <a:lumMod val="75000"/>
                    <a:lumOff val="25000"/>
                  </a:schemeClr>
                </a:solidFill>
              </a:rPr>
              <a:t>，</a:t>
            </a:r>
            <a:r>
              <a:rPr lang="en-US" altLang="zh-CN" sz="1500" spc="150">
                <a:solidFill>
                  <a:schemeClr val="tx1">
                    <a:lumMod val="75000"/>
                    <a:lumOff val="25000"/>
                  </a:schemeClr>
                </a:solidFill>
              </a:rPr>
              <a:t> algorithm for first-order gradient-based optimization of stochastic objective functions, based on adaptive estimates of lower-order moments.</a:t>
            </a:r>
          </a:p>
          <a:p>
            <a:pPr>
              <a:lnSpc>
                <a:spcPct val="130000"/>
              </a:lnSpc>
              <a:spcBef>
                <a:spcPts val="930"/>
              </a:spcBef>
              <a:buFont typeface="Corbel" panose="020B0503020204020204" pitchFamily="34" charset="0"/>
            </a:pPr>
            <a:r>
              <a:rPr lang="en-US" altLang="zh-CN" sz="1500" spc="150">
                <a:solidFill>
                  <a:schemeClr val="tx1">
                    <a:lumMod val="75000"/>
                    <a:lumOff val="25000"/>
                  </a:schemeClr>
                </a:solidFill>
              </a:rPr>
              <a:t>The method is straightforward to implement, is computationally efficient, has little memory requirements, is invariant to diagonal rescaling of the gradients, and is well suited for problems that are large in terms of data and/or parameters.</a:t>
            </a:r>
          </a:p>
        </p:txBody>
      </p:sp>
      <p:sp>
        <p:nvSpPr>
          <p:cNvPr id="8" name="文本框 7">
            <a:extLst>
              <a:ext uri="{FF2B5EF4-FFF2-40B4-BE49-F238E27FC236}">
                <a16:creationId xmlns:a16="http://schemas.microsoft.com/office/drawing/2014/main" id="{8D75AB15-796D-4865-90C0-C432477ABD58}"/>
              </a:ext>
            </a:extLst>
          </p:cNvPr>
          <p:cNvSpPr txBox="1"/>
          <p:nvPr/>
        </p:nvSpPr>
        <p:spPr>
          <a:xfrm>
            <a:off x="2283149" y="1975216"/>
            <a:ext cx="3484605" cy="523220"/>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altLang="zh-CN" sz="2800" dirty="0">
                <a:latin typeface="Arial" panose="020B0604020202020204" pitchFamily="34" charset="0"/>
              </a:rPr>
              <a:t>Adam</a:t>
            </a:r>
            <a:endParaRPr lang="zh-CN" altLang="en-US" sz="28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marL="0" marR="0" lvl="0" indent="0" algn="r" defTabSz="914400" rtl="0" eaLnBrk="1" fontAlgn="auto" latinLnBrk="0" hangingPunct="1">
              <a:spcBef>
                <a:spcPts val="0"/>
              </a:spcBef>
              <a:spcAft>
                <a:spcPts val="600"/>
              </a:spcAft>
              <a:buClrTx/>
              <a:buSzTx/>
              <a:buFontTx/>
              <a:buNone/>
              <a:tabLst/>
              <a:defRPr/>
            </a:pPr>
            <a:r>
              <a:rPr kumimoji="0" lang="zh-CN" altLang="en-US" sz="700" b="0" i="0" u="none" strike="noStrike" kern="1200" cap="none" spc="0" normalizeH="0" baseline="0" noProof="0">
                <a:ln>
                  <a:noFill/>
                </a:ln>
                <a:solidFill>
                  <a:srgbClr val="FFFFFF"/>
                </a:solidFill>
                <a:effectLst/>
                <a:uLnTx/>
                <a:uFillTx/>
                <a:hlinkClick r:id="rId4" tooltip="https://www.openfootage.net/timelapse-growing-grass-close-up/">
                  <a:extLst>
                    <a:ext uri="{A12FA001-AC4F-418D-AE19-62706E023703}">
                      <ahyp:hlinkClr xmlns:ahyp="http://schemas.microsoft.com/office/drawing/2018/hyperlinkcolor" val="tx"/>
                    </a:ext>
                  </a:extLst>
                </a:hlinkClick>
              </a:rPr>
              <a:t>此照片</a:t>
            </a:r>
            <a:r>
              <a:rPr kumimoji="0" lang="zh-CN" altLang="en-US" sz="700" b="0" i="0" u="none" strike="noStrike" kern="1200" cap="none" spc="0" normalizeH="0" baseline="0" noProof="0">
                <a:ln>
                  <a:noFill/>
                </a:ln>
                <a:solidFill>
                  <a:srgbClr val="FFFFFF"/>
                </a:solidFill>
                <a:effectLst/>
                <a:uLnTx/>
                <a:uFillTx/>
              </a:rPr>
              <a:t>，作者: 未知作者，许可证: </a:t>
            </a:r>
            <a:r>
              <a:rPr kumimoji="0" lang="zh-CN" altLang="en-US" sz="700" b="0" i="0" u="none" strike="noStrike" kern="1200" cap="none" spc="0" normalizeH="0" baseline="0" noProof="0">
                <a:ln>
                  <a:noFill/>
                </a:ln>
                <a:solidFill>
                  <a:srgbClr val="FFFFFF"/>
                </a:solidFill>
                <a:effectLst/>
                <a:uLnTx/>
                <a:uFillTx/>
                <a:hlinkClick r:id="rId5" tooltip="https://creativecommons.org/licenses/by-nc-nd/3.0/">
                  <a:extLst>
                    <a:ext uri="{A12FA001-AC4F-418D-AE19-62706E023703}">
                      <ahyp:hlinkClr xmlns:ahyp="http://schemas.microsoft.com/office/drawing/2018/hyperlinkcolor" val="tx"/>
                    </a:ext>
                  </a:extLst>
                </a:hlinkClick>
              </a:rPr>
              <a:t>CC BY-NC-ND</a:t>
            </a:r>
            <a:endParaRPr kumimoji="0" lang="zh-CN" altLang="en-US" sz="700" b="0" i="0" u="none" strike="noStrike" kern="120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664159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5D200825-E8EB-48AD-A6C3-50A5D5B5B108}"/>
              </a:ext>
            </a:extLst>
          </p:cNvPr>
          <p:cNvSpPr>
            <a:spLocks noGrp="1"/>
          </p:cNvSpPr>
          <p:nvPr>
            <p:ph type="title"/>
          </p:nvPr>
        </p:nvSpPr>
        <p:spPr>
          <a:xfrm>
            <a:off x="6301382" y="479876"/>
            <a:ext cx="4917906" cy="908222"/>
          </a:xfrm>
        </p:spPr>
        <p:txBody>
          <a:bodyPr>
            <a:normAutofit fontScale="90000"/>
          </a:bodyPr>
          <a:lstStyle/>
          <a:p>
            <a:br>
              <a:rPr lang="en-US" altLang="zh-CN" dirty="0"/>
            </a:br>
            <a:br>
              <a:rPr lang="en-US" altLang="zh-CN" dirty="0"/>
            </a:br>
            <a:r>
              <a:rPr lang="en-US" altLang="zh-CN" dirty="0"/>
              <a:t>Optimizing</a:t>
            </a:r>
            <a:br>
              <a:rPr lang="en-US" altLang="zh-CN" dirty="0"/>
            </a:br>
            <a:endParaRPr lang="zh-CN" altLang="en-US" sz="2800" b="0" dirty="0">
              <a:solidFill>
                <a:schemeClr val="tx1"/>
              </a:solidFill>
              <a:latin typeface="Arial" panose="020B0604020202020204" pitchFamily="34" charset="0"/>
              <a:ea typeface="+mn-ea"/>
              <a:cs typeface="+mn-cs"/>
            </a:endParaRPr>
          </a:p>
        </p:txBody>
      </p:sp>
      <p:pic>
        <p:nvPicPr>
          <p:cNvPr id="19" name="图片占位符 18">
            <a:extLst>
              <a:ext uri="{FF2B5EF4-FFF2-40B4-BE49-F238E27FC236}">
                <a16:creationId xmlns:a16="http://schemas.microsoft.com/office/drawing/2014/main" id="{D7C78B02-015F-4BDC-A8B3-61C146189D5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4225" r="24225"/>
          <a:stretch/>
        </p:blipFill>
        <p:spPr>
          <a:xfrm>
            <a:off x="0" y="0"/>
            <a:ext cx="2454053" cy="3175473"/>
          </a:xfrm>
        </p:spPr>
      </p:pic>
      <p:pic>
        <p:nvPicPr>
          <p:cNvPr id="21" name="图片占位符 20">
            <a:extLst>
              <a:ext uri="{FF2B5EF4-FFF2-40B4-BE49-F238E27FC236}">
                <a16:creationId xmlns:a16="http://schemas.microsoft.com/office/drawing/2014/main" id="{35A8D014-4451-49AC-9CA2-C3129EFFD22A}"/>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15598" r="15598"/>
          <a:stretch/>
        </p:blipFill>
        <p:spPr>
          <a:xfrm>
            <a:off x="3297583" y="1237408"/>
            <a:ext cx="2233692" cy="2164296"/>
          </a:xfrm>
        </p:spPr>
      </p:pic>
      <p:pic>
        <p:nvPicPr>
          <p:cNvPr id="23" name="图片占位符 22">
            <a:extLst>
              <a:ext uri="{FF2B5EF4-FFF2-40B4-BE49-F238E27FC236}">
                <a16:creationId xmlns:a16="http://schemas.microsoft.com/office/drawing/2014/main" id="{739C56BE-8161-4952-8D43-013ABD354E60}"/>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l="13734" r="13734"/>
          <a:stretch/>
        </p:blipFill>
        <p:spPr>
          <a:xfrm>
            <a:off x="654202" y="4007060"/>
            <a:ext cx="3444873" cy="2850940"/>
          </a:xfrm>
        </p:spPr>
      </p:pic>
      <p:sp>
        <p:nvSpPr>
          <p:cNvPr id="14" name="内容占位符 13">
            <a:extLst>
              <a:ext uri="{FF2B5EF4-FFF2-40B4-BE49-F238E27FC236}">
                <a16:creationId xmlns:a16="http://schemas.microsoft.com/office/drawing/2014/main" id="{D623C19E-7F29-4867-96A7-A424B9733687}"/>
              </a:ext>
            </a:extLst>
          </p:cNvPr>
          <p:cNvSpPr>
            <a:spLocks noGrp="1"/>
          </p:cNvSpPr>
          <p:nvPr>
            <p:ph idx="1"/>
          </p:nvPr>
        </p:nvSpPr>
        <p:spPr/>
        <p:txBody>
          <a:bodyPr>
            <a:normAutofit fontScale="92500" lnSpcReduction="20000"/>
          </a:bodyPr>
          <a:lstStyle/>
          <a:p>
            <a:r>
              <a:rPr lang="en-US" altLang="zh-CN" b="0" i="0" dirty="0">
                <a:effectLst/>
                <a:latin typeface="Arial" panose="020B0604020202020204" pitchFamily="34" charset="0"/>
              </a:rPr>
              <a:t>Early stopping, as the name stating, is to stop training earlier than our pre-determined epoch number. There are many criteria for doing early stopping, while most of them are based on the validation accuracy.</a:t>
            </a:r>
          </a:p>
          <a:p>
            <a:r>
              <a:rPr lang="en-US" altLang="zh-CN" dirty="0">
                <a:latin typeface="Arial" panose="020B0604020202020204" pitchFamily="34" charset="0"/>
              </a:rPr>
              <a:t>W</a:t>
            </a:r>
            <a:r>
              <a:rPr lang="en-US" altLang="zh-CN" b="0" i="0" dirty="0">
                <a:effectLst/>
                <a:latin typeface="Arial" panose="020B0604020202020204" pitchFamily="34" charset="0"/>
              </a:rPr>
              <a:t>e designed such an early stopping strategy: </a:t>
            </a:r>
            <a:r>
              <a:rPr lang="en-US" altLang="zh-CN" dirty="0">
                <a:latin typeface="Arial" panose="020B0604020202020204" pitchFamily="34" charset="0"/>
              </a:rPr>
              <a:t>“</a:t>
            </a:r>
            <a:r>
              <a:rPr lang="en-US" altLang="zh-CN" b="0" i="0" dirty="0">
                <a:effectLst/>
                <a:latin typeface="Arial" panose="020B0604020202020204" pitchFamily="34" charset="0"/>
              </a:rPr>
              <a:t>Stop if the max validation accuracy does not increase for 6 epochs, or does not increase for 2 epochs while train accuracy is larger than 99%.”</a:t>
            </a:r>
            <a:endParaRPr lang="zh-CN" altLang="en-US" dirty="0"/>
          </a:p>
        </p:txBody>
      </p:sp>
      <p:sp>
        <p:nvSpPr>
          <p:cNvPr id="24" name="文本框 23">
            <a:extLst>
              <a:ext uri="{FF2B5EF4-FFF2-40B4-BE49-F238E27FC236}">
                <a16:creationId xmlns:a16="http://schemas.microsoft.com/office/drawing/2014/main" id="{C97B5E5C-C87C-4180-8B7F-9182AD4223C5}"/>
              </a:ext>
            </a:extLst>
          </p:cNvPr>
          <p:cNvSpPr txBox="1"/>
          <p:nvPr/>
        </p:nvSpPr>
        <p:spPr>
          <a:xfrm>
            <a:off x="6374805" y="1326126"/>
            <a:ext cx="2811162"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rPr>
              <a:t>E</a:t>
            </a:r>
            <a:r>
              <a:rPr lang="en-US" altLang="zh-CN" sz="2800" b="0" i="0" dirty="0">
                <a:effectLst/>
                <a:latin typeface="Arial" panose="020B0604020202020204" pitchFamily="34" charset="0"/>
              </a:rPr>
              <a:t>arly Stopping</a:t>
            </a:r>
            <a:endParaRPr lang="zh-CN" altLang="en-US" sz="2800" dirty="0"/>
          </a:p>
        </p:txBody>
      </p:sp>
    </p:spTree>
    <p:extLst>
      <p:ext uri="{BB962C8B-B14F-4D97-AF65-F5344CB8AC3E}">
        <p14:creationId xmlns:p14="http://schemas.microsoft.com/office/powerpoint/2010/main" val="3824498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a:bodyPr>
          <a:lstStyle/>
          <a:p>
            <a:r>
              <a:rPr lang="en-US" altLang="zh-CN" dirty="0"/>
              <a:t>Experiment Details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29988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Result </a:t>
            </a:r>
            <a:br>
              <a:rPr lang="en-US" altLang="zh-CN" dirty="0"/>
            </a:br>
            <a:r>
              <a:rPr lang="en-US" altLang="zh-CN" dirty="0"/>
              <a:t>and </a:t>
            </a:r>
            <a:br>
              <a:rPr lang="en-US" altLang="zh-CN" dirty="0"/>
            </a:br>
            <a:r>
              <a:rPr lang="en-US" altLang="zh-CN" dirty="0"/>
              <a:t>Conclusion</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324387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anchor="b"/>
          <a:lstStyle/>
          <a:p>
            <a:r>
              <a:rPr lang="en-US" dirty="0"/>
              <a:t>Diseases</a:t>
            </a:r>
          </a:p>
        </p:txBody>
      </p:sp>
      <p:graphicFrame>
        <p:nvGraphicFramePr>
          <p:cNvPr id="13" name="Content Placeholder 12" descr="Bar Chart Placeholder">
            <a:extLst>
              <a:ext uri="{FF2B5EF4-FFF2-40B4-BE49-F238E27FC236}">
                <a16:creationId xmlns:a16="http://schemas.microsoft.com/office/drawing/2014/main" id="{FF206770-9C24-459A-90DB-568099428ED3}"/>
              </a:ext>
            </a:extLst>
          </p:cNvPr>
          <p:cNvGraphicFramePr>
            <a:graphicFrameLocks noGrp="1"/>
          </p:cNvGraphicFramePr>
          <p:nvPr>
            <p:ph idx="1"/>
            <p:extLst>
              <p:ext uri="{D42A27DB-BD31-4B8C-83A1-F6EECF244321}">
                <p14:modId xmlns:p14="http://schemas.microsoft.com/office/powerpoint/2010/main" val="2255953749"/>
              </p:ext>
            </p:extLst>
          </p:nvPr>
        </p:nvGraphicFramePr>
        <p:xfrm>
          <a:off x="1920875" y="2106613"/>
          <a:ext cx="8391525" cy="2846387"/>
        </p:xfrm>
        <a:graphic>
          <a:graphicData uri="http://schemas.openxmlformats.org/drawingml/2006/chart">
            <c:chart xmlns:c="http://schemas.openxmlformats.org/drawingml/2006/chart" xmlns:r="http://schemas.openxmlformats.org/officeDocument/2006/relationships" r:id="rId3"/>
          </a:graphicData>
        </a:graphic>
      </p:graphicFrame>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a:lstStyle/>
          <a:p>
            <a:r>
              <a:rPr lang="en-US" dirty="0"/>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14</a:t>
            </a:fld>
            <a:endParaRPr lang="en-US" dirty="0"/>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dirty="0"/>
              <a:t>Table</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graphicFrame>
        <p:nvGraphicFramePr>
          <p:cNvPr id="13" name="Table 13">
            <a:extLst>
              <a:ext uri="{FF2B5EF4-FFF2-40B4-BE49-F238E27FC236}">
                <a16:creationId xmlns:a16="http://schemas.microsoft.com/office/drawing/2014/main" id="{BEB1CA54-DF5E-4AAF-90A7-17239843F882}"/>
              </a:ext>
            </a:extLst>
          </p:cNvPr>
          <p:cNvGraphicFramePr>
            <a:graphicFrameLocks noGrp="1"/>
          </p:cNvGraphicFramePr>
          <p:nvPr>
            <p:ph idx="1"/>
            <p:extLst>
              <p:ext uri="{D42A27DB-BD31-4B8C-83A1-F6EECF244321}">
                <p14:modId xmlns:p14="http://schemas.microsoft.com/office/powerpoint/2010/main" val="4018285586"/>
              </p:ext>
            </p:extLst>
          </p:nvPr>
        </p:nvGraphicFramePr>
        <p:xfrm>
          <a:off x="1828800" y="2774950"/>
          <a:ext cx="7974010" cy="2579970"/>
        </p:xfrm>
        <a:graphic>
          <a:graphicData uri="http://schemas.openxmlformats.org/drawingml/2006/table">
            <a:tbl>
              <a:tblPr firstRow="1" bandRow="1">
                <a:tableStyleId>{F5AB1C69-6EDB-4FF4-983F-18BD219EF322}</a:tableStyleId>
              </a:tblPr>
              <a:tblGrid>
                <a:gridCol w="1594802">
                  <a:extLst>
                    <a:ext uri="{9D8B030D-6E8A-4147-A177-3AD203B41FA5}">
                      <a16:colId xmlns:a16="http://schemas.microsoft.com/office/drawing/2014/main" val="3688070799"/>
                    </a:ext>
                  </a:extLst>
                </a:gridCol>
                <a:gridCol w="1594802">
                  <a:extLst>
                    <a:ext uri="{9D8B030D-6E8A-4147-A177-3AD203B41FA5}">
                      <a16:colId xmlns:a16="http://schemas.microsoft.com/office/drawing/2014/main" val="3857475189"/>
                    </a:ext>
                  </a:extLst>
                </a:gridCol>
                <a:gridCol w="1594802">
                  <a:extLst>
                    <a:ext uri="{9D8B030D-6E8A-4147-A177-3AD203B41FA5}">
                      <a16:colId xmlns:a16="http://schemas.microsoft.com/office/drawing/2014/main" val="3573589521"/>
                    </a:ext>
                  </a:extLst>
                </a:gridCol>
                <a:gridCol w="1594802">
                  <a:extLst>
                    <a:ext uri="{9D8B030D-6E8A-4147-A177-3AD203B41FA5}">
                      <a16:colId xmlns:a16="http://schemas.microsoft.com/office/drawing/2014/main" val="2110374686"/>
                    </a:ext>
                  </a:extLst>
                </a:gridCol>
                <a:gridCol w="1594802">
                  <a:extLst>
                    <a:ext uri="{9D8B030D-6E8A-4147-A177-3AD203B41FA5}">
                      <a16:colId xmlns:a16="http://schemas.microsoft.com/office/drawing/2014/main" val="3828673444"/>
                    </a:ext>
                  </a:extLst>
                </a:gridCol>
              </a:tblGrid>
              <a:tr h="515994">
                <a:tc>
                  <a:txBody>
                    <a:bodyPr/>
                    <a:lstStyle/>
                    <a:p>
                      <a:pPr algn="ctr"/>
                      <a:endParaRPr lang="en-US" sz="1400" b="0" dirty="0"/>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12907827"/>
                  </a:ext>
                </a:extLst>
              </a:tr>
              <a:tr h="515994">
                <a:tc>
                  <a:txBody>
                    <a:bodyPr/>
                    <a:lstStyle/>
                    <a:p>
                      <a:pPr algn="ctr"/>
                      <a:r>
                        <a:rPr lang="en-US" sz="1400" dirty="0">
                          <a:solidFill>
                            <a:schemeClr val="accent6"/>
                          </a:solidFill>
                        </a:rPr>
                        <a:t>Item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98267187"/>
                  </a:ext>
                </a:extLst>
              </a:tr>
              <a:tr h="515994">
                <a:tc>
                  <a:txBody>
                    <a:bodyPr/>
                    <a:lstStyle/>
                    <a:p>
                      <a:pPr algn="ctr"/>
                      <a:r>
                        <a:rPr lang="en-US" sz="1400" dirty="0">
                          <a:solidFill>
                            <a:schemeClr val="accent6"/>
                          </a:solidFill>
                        </a:rPr>
                        <a:t>Item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783992358"/>
                  </a:ext>
                </a:extLst>
              </a:tr>
              <a:tr h="515994">
                <a:tc>
                  <a:txBody>
                    <a:bodyPr/>
                    <a:lstStyle/>
                    <a:p>
                      <a:pPr algn="ctr"/>
                      <a:r>
                        <a:rPr lang="en-US" sz="1400" dirty="0">
                          <a:solidFill>
                            <a:schemeClr val="accent6"/>
                          </a:solidFill>
                        </a:rPr>
                        <a:t>Item 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2.8</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09393809"/>
                  </a:ext>
                </a:extLst>
              </a:tr>
              <a:tr h="515994">
                <a:tc>
                  <a:txBody>
                    <a:bodyPr/>
                    <a:lstStyle/>
                    <a:p>
                      <a:pPr algn="ctr"/>
                      <a:r>
                        <a:rPr lang="en-US" sz="1400" dirty="0">
                          <a:solidFill>
                            <a:schemeClr val="accent6"/>
                          </a:solidFill>
                        </a:rPr>
                        <a:t>Item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80956787"/>
                  </a:ext>
                </a:extLst>
              </a:tr>
            </a:tbl>
          </a:graphicData>
        </a:graphic>
      </p:graphicFrame>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15</a:t>
            </a:fld>
            <a:endParaRPr lang="en-US" dirty="0"/>
          </a:p>
        </p:txBody>
      </p:sp>
    </p:spTree>
    <p:extLst>
      <p:ext uri="{BB962C8B-B14F-4D97-AF65-F5344CB8AC3E}">
        <p14:creationId xmlns:p14="http://schemas.microsoft.com/office/powerpoint/2010/main" val="1933658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r>
              <a:rPr lang="en-US" noProof="0" dirty="0"/>
              <a:t>The way to get started is to quit talking and begin doing.</a:t>
            </a:r>
            <a:endParaRPr lang="en-US"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Walt Disney</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16</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17</a:t>
            </a:fld>
            <a:endParaRPr lang="en-US" dirty="0"/>
          </a:p>
        </p:txBody>
      </p:sp>
    </p:spTree>
    <p:extLst>
      <p:ext uri="{BB962C8B-B14F-4D97-AF65-F5344CB8AC3E}">
        <p14:creationId xmlns:p14="http://schemas.microsoft.com/office/powerpoint/2010/main" val="224269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a:lstStyle/>
          <a:p>
            <a:r>
              <a:rPr lang="en-US" dirty="0"/>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a:lstStyle/>
          <a:p>
            <a:r>
              <a:rPr lang="en-US" dirty="0"/>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a:lstStyle/>
          <a:p>
            <a:r>
              <a:rPr lang="en-US" dirty="0"/>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a:lstStyle/>
          <a:p>
            <a:r>
              <a:rPr lang="en-US" dirty="0"/>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a:no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a:lstStyle/>
          <a:p>
            <a:r>
              <a:rPr lang="en-US" dirty="0"/>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a:lstStyle/>
          <a:p>
            <a:r>
              <a:rPr lang="en-US" dirty="0"/>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18</a:t>
            </a:fld>
            <a:endParaRPr lang="en-US" dirty="0"/>
          </a:p>
        </p:txBody>
      </p:sp>
    </p:spTree>
    <p:extLst>
      <p:ext uri="{BB962C8B-B14F-4D97-AF65-F5344CB8AC3E}">
        <p14:creationId xmlns:p14="http://schemas.microsoft.com/office/powerpoint/2010/main" val="231551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Conclusion</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a:normAutofit/>
          </a:bodyPr>
          <a:lstStyle/>
          <a:p>
            <a:r>
              <a:rPr lang="en-US" dirty="0"/>
              <a:t>We practiced our skills in deep learning and meet the target we set at the beginning of the project.</a:t>
            </a:r>
          </a:p>
          <a:p>
            <a:r>
              <a:rPr lang="en-US" dirty="0"/>
              <a:t>We also learned the complexity of tuning and how cost it could be to run deep learning training.</a:t>
            </a:r>
          </a:p>
          <a:p>
            <a:r>
              <a:rPr lang="en-US" dirty="0"/>
              <a:t>The final result, though not outstanding, is pretty usable.</a:t>
            </a:r>
          </a:p>
          <a:p>
            <a:endParaRPr lang="en-US" dirty="0"/>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19</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Contents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Background and Motivation</a:t>
            </a:r>
          </a:p>
          <a:p>
            <a:pPr marL="285750" indent="-285750">
              <a:buFont typeface="Arial" panose="020B0604020202020204" pitchFamily="34" charset="0"/>
              <a:buChar char="•"/>
            </a:pPr>
            <a:r>
              <a:rPr lang="en-US" altLang="zh-CN" dirty="0"/>
              <a:t>Methods and Models</a:t>
            </a:r>
            <a:endParaRPr lang="en-US" dirty="0"/>
          </a:p>
          <a:p>
            <a:pPr marL="285750" indent="-285750">
              <a:buFont typeface="Arial" panose="020B0604020202020204" pitchFamily="34" charset="0"/>
              <a:buChar char="•"/>
            </a:pPr>
            <a:r>
              <a:rPr lang="en-US" altLang="zh-CN" dirty="0"/>
              <a:t>Experiment Details</a:t>
            </a:r>
            <a:endParaRPr lang="en-US" dirty="0"/>
          </a:p>
          <a:p>
            <a:pPr marL="285750" indent="-285750">
              <a:buFont typeface="Arial" panose="020B0604020202020204" pitchFamily="34" charset="0"/>
              <a:buChar char="•"/>
            </a:pPr>
            <a:r>
              <a:rPr lang="en-US" dirty="0"/>
              <a:t>Result and Conclusion</a:t>
            </a:r>
          </a:p>
        </p:txBody>
      </p:sp>
      <p:pic>
        <p:nvPicPr>
          <p:cNvPr id="21" name="Picture Placeholder 20">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4972" r="4972"/>
          <a:stretch/>
        </p:blipFill>
        <p:spPr>
          <a:xfrm>
            <a:off x="8897970" y="0"/>
            <a:ext cx="3293877" cy="2743212"/>
          </a:xfrm>
        </p:spPr>
      </p:pic>
      <p:pic>
        <p:nvPicPr>
          <p:cNvPr id="16" name="Picture Placeholder 15">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3119" r="3119"/>
          <a:stretch/>
        </p:blipFill>
        <p:spPr>
          <a:xfrm>
            <a:off x="6381961" y="3374037"/>
            <a:ext cx="5810040" cy="3483963"/>
          </a:xfrm>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1" y="4412974"/>
            <a:ext cx="5518460" cy="1576188"/>
          </a:xfrm>
        </p:spPr>
        <p:txBody>
          <a:bodyPr anchor="t">
            <a:normAutofit fontScale="77500" lnSpcReduction="20000"/>
          </a:bodyPr>
          <a:lstStyle/>
          <a:p>
            <a:r>
              <a:rPr lang="en-US" altLang="zh-CN" dirty="0"/>
              <a:t>Hanlin Tang, htang79@wisc.edu </a:t>
            </a:r>
          </a:p>
          <a:p>
            <a:r>
              <a:rPr lang="en-US" altLang="zh-CN" dirty="0" err="1"/>
              <a:t>Yuechuan</a:t>
            </a:r>
            <a:r>
              <a:rPr lang="en-US" altLang="zh-CN" dirty="0"/>
              <a:t> Chen, ychen959@wisc.edu</a:t>
            </a:r>
          </a:p>
          <a:p>
            <a:r>
              <a:rPr lang="en-US" altLang="zh-CN" dirty="0"/>
              <a:t>Hua Tong, htong24@wisc.edu</a:t>
            </a:r>
          </a:p>
          <a:p>
            <a:r>
              <a:rPr lang="en-US" altLang="zh-CN" dirty="0" err="1"/>
              <a:t>Github</a:t>
            </a:r>
            <a:r>
              <a:rPr lang="en-US" altLang="zh-CN" dirty="0"/>
              <a:t>: https://github.com/Tonghua35/453-Final-Project</a:t>
            </a:r>
          </a:p>
        </p:txBody>
      </p:sp>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20</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Background and Motivation</a:t>
            </a:r>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Background</a:t>
            </a:r>
          </a:p>
        </p:txBody>
      </p:sp>
      <p:pic>
        <p:nvPicPr>
          <p:cNvPr id="12" name="Picture Placeholder 11">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a:blip r:embed="rId3"/>
          <a:srcRect t="3862" b="3862"/>
          <a:stretch/>
        </p:blipFill>
        <p:spPr>
          <a:xfrm>
            <a:off x="0" y="0"/>
            <a:ext cx="2454053" cy="3175473"/>
          </a:xfrm>
        </p:spPr>
      </p:pic>
      <p:pic>
        <p:nvPicPr>
          <p:cNvPr id="18" name="Picture Placeholder 17">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a:blip r:embed="rId4"/>
          <a:srcRect l="16083" r="16083"/>
          <a:stretch/>
        </p:blipFill>
        <p:spPr>
          <a:xfrm>
            <a:off x="3297583" y="1237408"/>
            <a:ext cx="2233692" cy="2164296"/>
          </a:xfrm>
        </p:spPr>
      </p:pic>
      <p:pic>
        <p:nvPicPr>
          <p:cNvPr id="25" name="Picture Placeholder 24">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a:blip r:embed="rId5"/>
          <a:srcRect t="8621" b="8621"/>
          <a:stretch/>
        </p:blipFill>
        <p:spPr>
          <a:xfrm>
            <a:off x="654202" y="4007060"/>
            <a:ext cx="3444873" cy="2850940"/>
          </a:xfrm>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Cassava, a major staple food in the developing world that plays a vital role in saving the world from hunger.</a:t>
            </a:r>
          </a:p>
          <a:p>
            <a:r>
              <a:rPr lang="en-US" dirty="0"/>
              <a:t>At least 80% of household farms in Sub-Saharan Africa grow it.</a:t>
            </a:r>
          </a:p>
          <a:p>
            <a:r>
              <a:rPr lang="en-US" dirty="0"/>
              <a:t>However, there are viral diseases that preventing good yields.</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4</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a:lstStyle/>
          <a:p>
            <a:r>
              <a:rPr lang="en-US" dirty="0"/>
              <a:t>Diseases</a:t>
            </a:r>
          </a:p>
        </p:txBody>
      </p:sp>
      <p:pic>
        <p:nvPicPr>
          <p:cNvPr id="31" name="Picture Placeholder 30">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119304" y="2673445"/>
            <a:ext cx="1841341" cy="138100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119303" y="4906757"/>
            <a:ext cx="1841341" cy="697664"/>
          </a:xfrm>
        </p:spPr>
        <p:txBody>
          <a:bodyPr>
            <a:normAutofit/>
          </a:bodyPr>
          <a:lstStyle/>
          <a:p>
            <a:r>
              <a:rPr lang="en-US" dirty="0"/>
              <a:t>Cassava Bacterial Blight (CBB)</a:t>
            </a:r>
          </a:p>
        </p:txBody>
      </p:sp>
      <p:pic>
        <p:nvPicPr>
          <p:cNvPr id="33" name="Picture Placeholder 32">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3673803" y="2616750"/>
            <a:ext cx="1927641" cy="1378263"/>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673803" y="4906757"/>
            <a:ext cx="1927640" cy="697661"/>
          </a:xfrm>
        </p:spPr>
        <p:txBody>
          <a:bodyPr>
            <a:normAutofit fontScale="92500"/>
          </a:bodyPr>
          <a:lstStyle/>
          <a:p>
            <a:r>
              <a:rPr lang="en-US" dirty="0"/>
              <a:t>Cassava Brown Streak Disease (CBSD)</a:t>
            </a:r>
          </a:p>
        </p:txBody>
      </p:sp>
      <p:pic>
        <p:nvPicPr>
          <p:cNvPr id="35" name="Picture Placeholder 34">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a:blip r:embed="rId6"/>
          <a:srcRect/>
          <a:stretch/>
        </p:blipFill>
        <p:spPr>
          <a:xfrm>
            <a:off x="6332191" y="2418679"/>
            <a:ext cx="1899747" cy="1899747"/>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332026" y="4906758"/>
            <a:ext cx="1899746" cy="697662"/>
          </a:xfrm>
        </p:spPr>
        <p:txBody>
          <a:bodyPr>
            <a:normAutofit/>
          </a:bodyPr>
          <a:lstStyle/>
          <a:p>
            <a:r>
              <a:rPr lang="en-US" dirty="0"/>
              <a:t>Cassava Green Mottle (CGM)</a:t>
            </a:r>
          </a:p>
        </p:txBody>
      </p:sp>
      <p:pic>
        <p:nvPicPr>
          <p:cNvPr id="37" name="Picture Placeholder 36">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a:blip r:embed="rId7"/>
          <a:srcRect/>
          <a:stretch/>
        </p:blipFill>
        <p:spPr>
          <a:xfrm>
            <a:off x="8960878" y="2684721"/>
            <a:ext cx="1952033" cy="1331541"/>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8960878" y="4906757"/>
            <a:ext cx="1952033" cy="697663"/>
          </a:xfrm>
        </p:spPr>
        <p:txBody>
          <a:bodyPr>
            <a:normAutofit/>
          </a:bodyPr>
          <a:lstStyle/>
          <a:p>
            <a:r>
              <a:rPr lang="en-US" dirty="0"/>
              <a:t>Cassava Mosaic Disease (CMD)</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40634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18032" b="18032"/>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altLang="zh-CN" dirty="0"/>
              <a:t>Motivation</a:t>
            </a:r>
            <a:endParaRPr lang="en-US" dirty="0"/>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1124712" y="2229710"/>
            <a:ext cx="4536998" cy="3462220"/>
          </a:xfrm>
        </p:spPr>
        <p:txBody>
          <a:bodyPr>
            <a:normAutofit/>
          </a:bodyPr>
          <a:lstStyle/>
          <a:p>
            <a:r>
              <a:rPr lang="en-US" altLang="zh-CN" sz="1800" dirty="0"/>
              <a:t>Existing detection methods require the involvement of experts’ inspection, which suffers from being labor-intensive, costly, and sometime inaccessible.</a:t>
            </a:r>
          </a:p>
          <a:p>
            <a:r>
              <a:rPr lang="en-US" altLang="zh-CN" sz="1800" dirty="0"/>
              <a:t>Meanwhile, find out the infected plants sooner could help stopping it from spreading. </a:t>
            </a:r>
            <a:endParaRPr lang="en-US" sz="1800" dirty="0"/>
          </a:p>
          <a:p>
            <a:endParaRPr lang="en-US" sz="1800" dirty="0"/>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a:xfrm>
            <a:off x="6530290" y="3349128"/>
            <a:ext cx="4453527" cy="2342801"/>
          </a:xfrm>
        </p:spPr>
        <p:txBody>
          <a:bodyPr>
            <a:noAutofit/>
          </a:bodyPr>
          <a:lstStyle/>
          <a:p>
            <a:r>
              <a:rPr lang="en-US" altLang="zh-CN" sz="1800" dirty="0"/>
              <a:t>Thus, “identifying disease with image” comes to be an option.</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28285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Methods </a:t>
            </a:r>
            <a:br>
              <a:rPr lang="en-US" altLang="zh-CN" dirty="0"/>
            </a:br>
            <a:r>
              <a:rPr lang="en-US" altLang="zh-CN" dirty="0"/>
              <a:t>and </a:t>
            </a:r>
            <a:br>
              <a:rPr lang="en-US" altLang="zh-CN" dirty="0"/>
            </a:br>
            <a:r>
              <a:rPr lang="en-US" altLang="zh-CN" dirty="0"/>
              <a:t>Models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41697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8ABEF96-EBFF-433F-8A3C-017C77F27719}"/>
              </a:ext>
            </a:extLst>
          </p:cNvPr>
          <p:cNvSpPr txBox="1"/>
          <p:nvPr/>
        </p:nvSpPr>
        <p:spPr>
          <a:xfrm>
            <a:off x="914400" y="792480"/>
            <a:ext cx="6024880" cy="861774"/>
          </a:xfrm>
          <a:prstGeom prst="rect">
            <a:avLst/>
          </a:prstGeom>
          <a:noFill/>
        </p:spPr>
        <p:txBody>
          <a:bodyPr wrap="square" rtlCol="0">
            <a:spAutoFit/>
          </a:bodyPr>
          <a:lstStyle/>
          <a:p>
            <a:endParaRPr lang="en-US" altLang="zh-CN" dirty="0">
              <a:latin typeface="+mj-ea"/>
              <a:ea typeface="+mj-ea"/>
            </a:endParaRPr>
          </a:p>
          <a:p>
            <a:r>
              <a:rPr lang="en-US" altLang="zh-CN" sz="3200" b="1" spc="150" dirty="0">
                <a:solidFill>
                  <a:schemeClr val="tx1">
                    <a:lumMod val="75000"/>
                    <a:lumOff val="25000"/>
                  </a:schemeClr>
                </a:solidFill>
                <a:latin typeface="+mj-lt"/>
                <a:ea typeface="+mj-ea"/>
                <a:cs typeface="+mj-cs"/>
              </a:rPr>
              <a:t>Models</a:t>
            </a:r>
            <a:endParaRPr lang="zh-CN" altLang="en-US" sz="3200" b="1" spc="150" dirty="0">
              <a:solidFill>
                <a:schemeClr val="tx1">
                  <a:lumMod val="75000"/>
                  <a:lumOff val="25000"/>
                </a:schemeClr>
              </a:solidFill>
              <a:latin typeface="+mj-lt"/>
              <a:ea typeface="+mj-ea"/>
              <a:cs typeface="+mj-cs"/>
            </a:endParaRPr>
          </a:p>
        </p:txBody>
      </p:sp>
      <p:sp>
        <p:nvSpPr>
          <p:cNvPr id="20" name="文本框 19">
            <a:extLst>
              <a:ext uri="{FF2B5EF4-FFF2-40B4-BE49-F238E27FC236}">
                <a16:creationId xmlns:a16="http://schemas.microsoft.com/office/drawing/2014/main" id="{DBEE2997-DD6D-493E-8AC9-D5FC5551D198}"/>
              </a:ext>
            </a:extLst>
          </p:cNvPr>
          <p:cNvSpPr txBox="1"/>
          <p:nvPr/>
        </p:nvSpPr>
        <p:spPr>
          <a:xfrm>
            <a:off x="874347" y="2711282"/>
            <a:ext cx="787997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0" i="0" dirty="0">
                <a:effectLst/>
                <a:latin typeface="Arial" panose="020B0604020202020204" pitchFamily="34" charset="0"/>
              </a:rPr>
              <a:t>Convolutional Neural Network</a:t>
            </a:r>
            <a:endParaRPr lang="zh-CN" altLang="en-US" sz="2800" dirty="0"/>
          </a:p>
        </p:txBody>
      </p:sp>
      <p:grpSp>
        <p:nvGrpSpPr>
          <p:cNvPr id="37" name="组合 36">
            <a:extLst>
              <a:ext uri="{FF2B5EF4-FFF2-40B4-BE49-F238E27FC236}">
                <a16:creationId xmlns:a16="http://schemas.microsoft.com/office/drawing/2014/main" id="{873B6670-CF54-4DFF-8F15-E7B96A4CBCD3}"/>
              </a:ext>
            </a:extLst>
          </p:cNvPr>
          <p:cNvGrpSpPr/>
          <p:nvPr/>
        </p:nvGrpSpPr>
        <p:grpSpPr>
          <a:xfrm>
            <a:off x="991838" y="3885108"/>
            <a:ext cx="9039668" cy="1170986"/>
            <a:chOff x="991838" y="3885108"/>
            <a:chExt cx="7694022" cy="788933"/>
          </a:xfrm>
        </p:grpSpPr>
        <p:sp>
          <p:nvSpPr>
            <p:cNvPr id="38" name="矩形: 圆角 37">
              <a:extLst>
                <a:ext uri="{FF2B5EF4-FFF2-40B4-BE49-F238E27FC236}">
                  <a16:creationId xmlns:a16="http://schemas.microsoft.com/office/drawing/2014/main" id="{C8B6445F-DE5C-4ED0-ABB2-F5DC8563219E}"/>
                </a:ext>
              </a:extLst>
            </p:cNvPr>
            <p:cNvSpPr/>
            <p:nvPr/>
          </p:nvSpPr>
          <p:spPr>
            <a:xfrm>
              <a:off x="991838"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任意多边形: 形状 38">
              <a:extLst>
                <a:ext uri="{FF2B5EF4-FFF2-40B4-BE49-F238E27FC236}">
                  <a16:creationId xmlns:a16="http://schemas.microsoft.com/office/drawing/2014/main" id="{C43EDB0C-D793-4333-B85D-16F9B1E19AE5}"/>
                </a:ext>
              </a:extLst>
            </p:cNvPr>
            <p:cNvSpPr/>
            <p:nvPr/>
          </p:nvSpPr>
          <p:spPr>
            <a:xfrm>
              <a:off x="111020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AlexNet</a:t>
              </a:r>
            </a:p>
          </p:txBody>
        </p:sp>
        <p:sp>
          <p:nvSpPr>
            <p:cNvPr id="40" name="矩形: 圆角 39">
              <a:extLst>
                <a:ext uri="{FF2B5EF4-FFF2-40B4-BE49-F238E27FC236}">
                  <a16:creationId xmlns:a16="http://schemas.microsoft.com/office/drawing/2014/main" id="{6A57E5F0-E462-484A-9EE1-36A2A4813CA1}"/>
                </a:ext>
              </a:extLst>
            </p:cNvPr>
            <p:cNvSpPr/>
            <p:nvPr/>
          </p:nvSpPr>
          <p:spPr>
            <a:xfrm>
              <a:off x="2293903"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任意多边形: 形状 40">
              <a:extLst>
                <a:ext uri="{FF2B5EF4-FFF2-40B4-BE49-F238E27FC236}">
                  <a16:creationId xmlns:a16="http://schemas.microsoft.com/office/drawing/2014/main" id="{85B91491-585C-461E-9536-19717C19B620}"/>
                </a:ext>
              </a:extLst>
            </p:cNvPr>
            <p:cNvSpPr/>
            <p:nvPr/>
          </p:nvSpPr>
          <p:spPr>
            <a:xfrm>
              <a:off x="241227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VGGNet</a:t>
              </a:r>
            </a:p>
          </p:txBody>
        </p:sp>
        <p:sp>
          <p:nvSpPr>
            <p:cNvPr id="42" name="矩形: 圆角 41">
              <a:extLst>
                <a:ext uri="{FF2B5EF4-FFF2-40B4-BE49-F238E27FC236}">
                  <a16:creationId xmlns:a16="http://schemas.microsoft.com/office/drawing/2014/main" id="{2995D3AE-2DFC-4E0F-8D6B-842900D1FC6E}"/>
                </a:ext>
              </a:extLst>
            </p:cNvPr>
            <p:cNvSpPr/>
            <p:nvPr/>
          </p:nvSpPr>
          <p:spPr>
            <a:xfrm>
              <a:off x="359596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任意多边形: 形状 42">
              <a:extLst>
                <a:ext uri="{FF2B5EF4-FFF2-40B4-BE49-F238E27FC236}">
                  <a16:creationId xmlns:a16="http://schemas.microsoft.com/office/drawing/2014/main" id="{39F7F84A-2DDC-48A0-907D-3BCC3640DF52}"/>
                </a:ext>
              </a:extLst>
            </p:cNvPr>
            <p:cNvSpPr/>
            <p:nvPr/>
          </p:nvSpPr>
          <p:spPr>
            <a:xfrm>
              <a:off x="371433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dirty="0" err="1"/>
                <a:t>ResNet</a:t>
              </a:r>
              <a:endParaRPr lang="en-US" sz="1200" kern="1200" dirty="0"/>
            </a:p>
          </p:txBody>
        </p:sp>
        <p:sp>
          <p:nvSpPr>
            <p:cNvPr id="44" name="矩形: 圆角 43">
              <a:extLst>
                <a:ext uri="{FF2B5EF4-FFF2-40B4-BE49-F238E27FC236}">
                  <a16:creationId xmlns:a16="http://schemas.microsoft.com/office/drawing/2014/main" id="{70D028CD-B64E-451B-B690-B45FC74628C1}"/>
                </a:ext>
              </a:extLst>
            </p:cNvPr>
            <p:cNvSpPr/>
            <p:nvPr/>
          </p:nvSpPr>
          <p:spPr>
            <a:xfrm>
              <a:off x="489803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任意多边形: 形状 44">
              <a:extLst>
                <a:ext uri="{FF2B5EF4-FFF2-40B4-BE49-F238E27FC236}">
                  <a16:creationId xmlns:a16="http://schemas.microsoft.com/office/drawing/2014/main" id="{F5BB4B0C-C16F-4ABE-8A23-5723B02397A1}"/>
                </a:ext>
              </a:extLst>
            </p:cNvPr>
            <p:cNvSpPr/>
            <p:nvPr/>
          </p:nvSpPr>
          <p:spPr>
            <a:xfrm>
              <a:off x="501640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GoogLeNet</a:t>
              </a:r>
            </a:p>
          </p:txBody>
        </p:sp>
        <p:sp>
          <p:nvSpPr>
            <p:cNvPr id="46" name="矩形: 圆角 45">
              <a:extLst>
                <a:ext uri="{FF2B5EF4-FFF2-40B4-BE49-F238E27FC236}">
                  <a16:creationId xmlns:a16="http://schemas.microsoft.com/office/drawing/2014/main" id="{C341BFC5-5A41-4F24-B2DD-5DF7A19051FC}"/>
                </a:ext>
              </a:extLst>
            </p:cNvPr>
            <p:cNvSpPr/>
            <p:nvPr/>
          </p:nvSpPr>
          <p:spPr>
            <a:xfrm>
              <a:off x="620009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任意多边形: 形状 46">
              <a:extLst>
                <a:ext uri="{FF2B5EF4-FFF2-40B4-BE49-F238E27FC236}">
                  <a16:creationId xmlns:a16="http://schemas.microsoft.com/office/drawing/2014/main" id="{001E0CEE-5B90-4E83-B51C-937DDA6D9D1D}"/>
                </a:ext>
              </a:extLst>
            </p:cNvPr>
            <p:cNvSpPr/>
            <p:nvPr/>
          </p:nvSpPr>
          <p:spPr>
            <a:xfrm>
              <a:off x="6318469"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ResNeXt</a:t>
              </a:r>
            </a:p>
          </p:txBody>
        </p:sp>
        <p:sp>
          <p:nvSpPr>
            <p:cNvPr id="48" name="矩形: 圆角 47">
              <a:extLst>
                <a:ext uri="{FF2B5EF4-FFF2-40B4-BE49-F238E27FC236}">
                  <a16:creationId xmlns:a16="http://schemas.microsoft.com/office/drawing/2014/main" id="{9C17D751-828C-46AB-A6F2-AD048352E71E}"/>
                </a:ext>
              </a:extLst>
            </p:cNvPr>
            <p:cNvSpPr/>
            <p:nvPr/>
          </p:nvSpPr>
          <p:spPr>
            <a:xfrm>
              <a:off x="750216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任意多边形: 形状 48">
              <a:extLst>
                <a:ext uri="{FF2B5EF4-FFF2-40B4-BE49-F238E27FC236}">
                  <a16:creationId xmlns:a16="http://schemas.microsoft.com/office/drawing/2014/main" id="{8E7277D2-515D-4397-8C24-64432A3127A7}"/>
                </a:ext>
              </a:extLst>
            </p:cNvPr>
            <p:cNvSpPr/>
            <p:nvPr/>
          </p:nvSpPr>
          <p:spPr>
            <a:xfrm>
              <a:off x="7620534"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Wide ResNet</a:t>
              </a:r>
            </a:p>
          </p:txBody>
        </p:sp>
      </p:grpSp>
      <p:pic>
        <p:nvPicPr>
          <p:cNvPr id="26" name="图片占位符 18">
            <a:extLst>
              <a:ext uri="{FF2B5EF4-FFF2-40B4-BE49-F238E27FC236}">
                <a16:creationId xmlns:a16="http://schemas.microsoft.com/office/drawing/2014/main" id="{347E5700-31B0-4059-8B9B-BBAB96E1C36A}"/>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7559" b="7559"/>
          <a:stretch/>
        </p:blipFill>
        <p:spPr>
          <a:xfrm>
            <a:off x="7250070" y="29042"/>
            <a:ext cx="4988256" cy="3332479"/>
          </a:xfrm>
        </p:spPr>
      </p:pic>
    </p:spTree>
    <p:extLst>
      <p:ext uri="{BB962C8B-B14F-4D97-AF65-F5344CB8AC3E}">
        <p14:creationId xmlns:p14="http://schemas.microsoft.com/office/powerpoint/2010/main" val="187046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rotWithShape="1">
          <a:blip r:embed="rId2">
            <a:extLst>
              <a:ext uri="{837473B0-CC2E-450A-ABE3-18F120FF3D39}">
                <a1611:picAttrSrcUrl xmlns:a1611="http://schemas.microsoft.com/office/drawing/2016/11/main" r:id="rId3"/>
              </a:ext>
            </a:extLst>
          </a:blip>
          <a:srcRect l="19239" r="19239"/>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30" name="Freeform: Shape 29">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32" name="Freeform: Shape 31">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文本框 5">
            <a:extLst>
              <a:ext uri="{FF2B5EF4-FFF2-40B4-BE49-F238E27FC236}">
                <a16:creationId xmlns:a16="http://schemas.microsoft.com/office/drawing/2014/main" id="{495B6FA7-4000-4767-9857-F2268B0AC207}"/>
              </a:ext>
            </a:extLst>
          </p:cNvPr>
          <p:cNvSpPr txBox="1"/>
          <p:nvPr/>
        </p:nvSpPr>
        <p:spPr>
          <a:xfrm>
            <a:off x="899670" y="83533"/>
            <a:ext cx="4780129" cy="1639888"/>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a:lnSpc>
                <a:spcPct val="130000"/>
              </a:lnSpc>
              <a:spcBef>
                <a:spcPct val="0"/>
              </a:spcBef>
              <a:spcAft>
                <a:spcPts val="600"/>
              </a:spcAft>
            </a:pPr>
            <a:r>
              <a:rPr lang="en-US" altLang="zh-CN" dirty="0"/>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849643" y="2856429"/>
            <a:ext cx="5368525" cy="3651250"/>
          </a:xfrm>
          <a:prstGeom prst="rect">
            <a:avLst/>
          </a:prstGeom>
        </p:spPr>
        <p:txBody>
          <a:bodyPr vert="horz" lIns="109728" tIns="109728" rIns="109728" bIns="91440" rtlCol="0">
            <a:normAutofit/>
          </a:bodyPr>
          <a:lstStyle/>
          <a:p>
            <a:pPr>
              <a:lnSpc>
                <a:spcPct val="140000"/>
              </a:lnSpc>
              <a:spcBef>
                <a:spcPts val="930"/>
              </a:spcBef>
              <a:buFont typeface="Corbel" panose="020B0503020204020204" pitchFamily="34" charset="0"/>
            </a:pPr>
            <a:r>
              <a:rPr lang="en-US" altLang="zh-CN" b="0" i="0" spc="150" dirty="0">
                <a:solidFill>
                  <a:schemeClr val="tx1">
                    <a:lumMod val="75000"/>
                    <a:lumOff val="25000"/>
                  </a:schemeClr>
                </a:solidFill>
                <a:effectLst/>
              </a:rPr>
              <a:t>SGD, fully expressed as Stochastic gradient descent, originally referred to the optimizing strategy that update parameters for each single sample. Since the direction for a single sample could be very different from the direction of the whole data set, there is this ”stochastic” introduced. </a:t>
            </a:r>
            <a:endParaRPr lang="en-US" altLang="zh-CN" spc="150" dirty="0">
              <a:solidFill>
                <a:schemeClr val="tx1">
                  <a:lumMod val="75000"/>
                  <a:lumOff val="25000"/>
                </a:schemeClr>
              </a:solidFill>
            </a:endParaRPr>
          </a:p>
        </p:txBody>
      </p:sp>
      <p:sp>
        <p:nvSpPr>
          <p:cNvPr id="8" name="文本框 7">
            <a:extLst>
              <a:ext uri="{FF2B5EF4-FFF2-40B4-BE49-F238E27FC236}">
                <a16:creationId xmlns:a16="http://schemas.microsoft.com/office/drawing/2014/main" id="{8D75AB15-796D-4865-90C0-C432477ABD58}"/>
              </a:ext>
            </a:extLst>
          </p:cNvPr>
          <p:cNvSpPr txBox="1"/>
          <p:nvPr/>
        </p:nvSpPr>
        <p:spPr>
          <a:xfrm>
            <a:off x="849643" y="2028315"/>
            <a:ext cx="3484605" cy="523220"/>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altLang="zh-CN" sz="2800" dirty="0">
                <a:latin typeface="Arial" panose="020B0604020202020204" pitchFamily="34" charset="0"/>
              </a:rPr>
              <a:t>SGD</a:t>
            </a:r>
            <a:endParaRPr lang="zh-CN" altLang="en-US" sz="28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3" tooltip="https://www.openfootage.net/timelapse-growing-grass-close-up/">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zh-CN" altLang="en-US" sz="700">
              <a:solidFill>
                <a:srgbClr val="FFFFFF"/>
              </a:solidFill>
            </a:endParaRPr>
          </a:p>
        </p:txBody>
      </p:sp>
    </p:spTree>
    <p:extLst>
      <p:ext uri="{BB962C8B-B14F-4D97-AF65-F5344CB8AC3E}">
        <p14:creationId xmlns:p14="http://schemas.microsoft.com/office/powerpoint/2010/main" val="10023273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2.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Sketchlines design</Template>
  <TotalTime>145</TotalTime>
  <Words>816</Words>
  <Application>Microsoft Office PowerPoint</Application>
  <PresentationFormat>宽屏</PresentationFormat>
  <Paragraphs>139</Paragraphs>
  <Slides>20</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Meiryo</vt:lpstr>
      <vt:lpstr>Arial</vt:lpstr>
      <vt:lpstr>Calibri</vt:lpstr>
      <vt:lpstr>Corbel</vt:lpstr>
      <vt:lpstr>SketchLinesVTI</vt:lpstr>
      <vt:lpstr>Identify Type of Disease from Image of Cassava Leaves with Deep Learning Methods</vt:lpstr>
      <vt:lpstr>Contents</vt:lpstr>
      <vt:lpstr>Background and Motivation</vt:lpstr>
      <vt:lpstr>Background</vt:lpstr>
      <vt:lpstr>Diseases</vt:lpstr>
      <vt:lpstr>Motivation</vt:lpstr>
      <vt:lpstr>Methods  and  Models</vt:lpstr>
      <vt:lpstr>PowerPoint 演示文稿</vt:lpstr>
      <vt:lpstr>PowerPoint 演示文稿</vt:lpstr>
      <vt:lpstr>PowerPoint 演示文稿</vt:lpstr>
      <vt:lpstr>  Optimizing </vt:lpstr>
      <vt:lpstr>Experiment Details</vt:lpstr>
      <vt:lpstr>Result  and  Conclusion</vt:lpstr>
      <vt:lpstr>Diseases</vt:lpstr>
      <vt:lpstr>Table</vt:lpstr>
      <vt:lpstr>The way to get started is to quit talking and begin doing.</vt:lpstr>
      <vt:lpstr>Two Content</vt:lpstr>
      <vt:lpstr>Three Content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OL FS</dc:creator>
  <cp:lastModifiedBy>Y</cp:lastModifiedBy>
  <cp:revision>20</cp:revision>
  <dcterms:created xsi:type="dcterms:W3CDTF">2021-04-28T20:39:37Z</dcterms:created>
  <dcterms:modified xsi:type="dcterms:W3CDTF">2021-04-28T23:27:09Z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